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7" r:id="rId4"/>
    <p:sldId id="268" r:id="rId5"/>
    <p:sldId id="269" r:id="rId6"/>
    <p:sldId id="274" r:id="rId7"/>
    <p:sldId id="260" r:id="rId8"/>
    <p:sldId id="277" r:id="rId9"/>
    <p:sldId id="278" r:id="rId10"/>
    <p:sldId id="279" r:id="rId11"/>
    <p:sldId id="275" r:id="rId12"/>
    <p:sldId id="263" r:id="rId13"/>
  </p:sldIdLst>
  <p:sldSz cx="18288000" cy="10287000"/>
  <p:notesSz cx="6858000" cy="9144000"/>
  <p:embeddedFontLs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Clear Sans" panose="020B0604020202020204" charset="0"/>
      <p:regular r:id="rId19"/>
    </p:embeddedFont>
    <p:embeddedFont>
      <p:font typeface="Clear Sans Bold" panose="020B0604020202020204" charset="0"/>
      <p:regular r:id="rId20"/>
      <p:bold r:id="rId21"/>
    </p:embeddedFont>
    <p:embeddedFont>
      <p:font typeface="Fraunces" panose="020B0604020202020204" charset="0"/>
      <p:regular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Georgia Pro" panose="02040502050405020303" pitchFamily="18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8582" autoAdjust="0"/>
  </p:normalViewPr>
  <p:slideViewPr>
    <p:cSldViewPr>
      <p:cViewPr varScale="1">
        <p:scale>
          <a:sx n="67" d="100"/>
          <a:sy n="67" d="100"/>
        </p:scale>
        <p:origin x="9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08C8F-9239-1B4A-AE9A-DDDCE3239B0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1BFCF-44D6-D042-85EF-CD688D74F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3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1BFCF-44D6-D042-85EF-CD688D74FD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97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PlusJakarta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F1BFCF-44D6-D042-85EF-CD688D74FD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74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1BFCF-44D6-D042-85EF-CD688D74FD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1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chest X-ray (CXR) is an important diagnostic tool in diagnosing and monitoring a spectrum of diseases - from managing the acutely unwell patient with pneumonia, heart failure or pneumothorax, to investigating suspected lung cancer, tuberculosis (TB) or interstitial lung diseases. </a:t>
            </a:r>
            <a:r>
              <a:rPr lang="en-US" sz="1800" dirty="0">
                <a:solidFill>
                  <a:srgbClr val="1F1F1F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average 238 erect-view chest X-ray images acquired per 1000 of population annually.</a:t>
            </a:r>
          </a:p>
          <a:p>
            <a:endParaRPr lang="en-US" sz="1800" dirty="0">
              <a:solidFill>
                <a:srgbClr val="1F1F1F"/>
              </a:solidFill>
              <a:effectLst/>
              <a:latin typeface="Georgia" panose="02040502050405020303" pitchFamily="18" charset="0"/>
              <a:cs typeface="Mangal" panose="02040503050203030202" pitchFamily="18" charset="0"/>
            </a:endParaRP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a proper diagnosis of CAP will be helpful in preventing inappropriate prescription of antibiotics and unnecessary admission. </a:t>
            </a:r>
            <a:endParaRPr lang="en-US" sz="1200" dirty="0">
              <a:solidFill>
                <a:srgbClr val="1F1F1F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1F1F1F"/>
                </a:solidFill>
                <a:effectLst/>
                <a:latin typeface="Georgia" panose="02040502050405020303" pitchFamily="18" charset="0"/>
                <a:cs typeface="Mangal" panose="02040503050203030202" pitchFamily="18" charset="0"/>
              </a:rPr>
              <a:t>   serious conditions like heart failure will not be missed by accident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1BFCF-44D6-D042-85EF-CD688D74FD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08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PlusJakarta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1BFCF-44D6-D042-85EF-CD688D74FD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03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1BFCF-44D6-D042-85EF-CD688D74FD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1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1BFCF-44D6-D042-85EF-CD688D74FD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82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1BFCF-44D6-D042-85EF-CD688D74FD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1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1BFCF-44D6-D042-85EF-CD688D74FD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14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1BFCF-44D6-D042-85EF-CD688D74FD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1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usinessinsider.in/science/news/new-study-says-800000-americans-die-or-are-disabled-by-misdiagnoses-each-year-but-there-are-3-simple-questions-to-ask-to-lower-your-risk/articleshow/101996116.cm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ualitysafety.bmj.com/content/early/2023/07/16/bmjqs-2021-014130" TargetMode="External"/><Relationship Id="rId4" Type="http://schemas.openxmlformats.org/officeDocument/2006/relationships/hyperlink" Target="https://www.usatoday.com/story/news/health/2023/07/18/medical-misdiagnosis-killing-disabling-americans/70423573007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hyperlink" Target="https://pubmed.ncbi.nlm.nih.gov/3272399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cpjournals.org/content/clinmedicine/13/4/349" TargetMode="External"/><Relationship Id="rId5" Type="http://schemas.openxmlformats.org/officeDocument/2006/relationships/hyperlink" Target="https://www.sciencedirect.com/science/article/pii/S0012369222040818" TargetMode="External"/><Relationship Id="rId4" Type="http://schemas.openxmlformats.org/officeDocument/2006/relationships/hyperlink" Target="https://www.ncbi.nlm.nih.gov/pmc/articles/PMC4954299/#:~:text=Doctors%20were%20on%20average%20over,TB%20and%20pneumonia%20were%20low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hyperlink" Target="https://www.pexels.com/photo/photo-of-woman-writing-on-a-desk-5407206/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hyperlink" Target="https://www.pexels.com/photo/pink-white-black-purple-blue-textile-web-scripts-97077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sv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8393" y="2540130"/>
            <a:ext cx="9144000" cy="5352324"/>
            <a:chOff x="-314143" y="-57150"/>
            <a:chExt cx="12192000" cy="7136432"/>
          </a:xfrm>
        </p:grpSpPr>
        <p:sp>
          <p:nvSpPr>
            <p:cNvPr id="3" name="TextBox 3"/>
            <p:cNvSpPr txBox="1"/>
            <p:nvPr/>
          </p:nvSpPr>
          <p:spPr>
            <a:xfrm>
              <a:off x="-314143" y="2763361"/>
              <a:ext cx="12192000" cy="1301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6600" dirty="0">
                  <a:solidFill>
                    <a:srgbClr val="F7B4A7"/>
                  </a:solidFill>
                  <a:latin typeface="Clear Sans Bold"/>
                </a:rPr>
                <a:t>Diagnosing Pneumonia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95611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</a:pPr>
              <a:r>
                <a:rPr lang="en-US" sz="2899" dirty="0">
                  <a:solidFill>
                    <a:srgbClr val="94DDDE"/>
                  </a:solidFill>
                  <a:latin typeface="Clear Sans"/>
                </a:rPr>
                <a:t>TISB HACKATON ‘24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27654"/>
              <a:ext cx="10956112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Clear Sans"/>
                </a:rPr>
                <a:t>By Keyush and Shiva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95350"/>
            <a:ext cx="17373600" cy="1415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5400" b="1" dirty="0">
                <a:solidFill>
                  <a:srgbClr val="000000"/>
                </a:solidFill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C0C67-0CD7-DC62-913F-AE7EB197E2D4}"/>
              </a:ext>
            </a:extLst>
          </p:cNvPr>
          <p:cNvSpPr txBox="1"/>
          <p:nvPr/>
        </p:nvSpPr>
        <p:spPr>
          <a:xfrm>
            <a:off x="1524000" y="3543300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image = cv2.imread('6.jpeg')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# </a:t>
            </a:r>
            <a:r>
              <a:rPr lang="en-US" b="1" dirty="0" err="1"/>
              <a:t>img_size</a:t>
            </a:r>
            <a:r>
              <a:rPr lang="en-US" b="1" dirty="0"/>
              <a:t> = (224 ,224)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# </a:t>
            </a:r>
            <a:r>
              <a:rPr lang="en-US" b="1" dirty="0" err="1"/>
              <a:t>batch_size</a:t>
            </a:r>
            <a:r>
              <a:rPr lang="en-US" b="1" dirty="0"/>
              <a:t> = 16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# </a:t>
            </a:r>
            <a:r>
              <a:rPr lang="en-US" b="1" dirty="0" err="1"/>
              <a:t>img_shape</a:t>
            </a:r>
            <a:r>
              <a:rPr lang="en-US" b="1" dirty="0"/>
              <a:t>= (</a:t>
            </a:r>
            <a:r>
              <a:rPr lang="en-US" b="1" dirty="0" err="1"/>
              <a:t>img_size</a:t>
            </a:r>
            <a:r>
              <a:rPr lang="en-US" b="1" dirty="0"/>
              <a:t>[0], </a:t>
            </a:r>
            <a:r>
              <a:rPr lang="en-US" b="1" dirty="0" err="1"/>
              <a:t>img_size</a:t>
            </a:r>
            <a:r>
              <a:rPr lang="en-US" b="1" dirty="0"/>
              <a:t>[1], 3)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image = cv2.resize(image,(224,224))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image = </a:t>
            </a:r>
            <a:r>
              <a:rPr lang="en-US" b="1" dirty="0" err="1"/>
              <a:t>np.reshape</a:t>
            </a:r>
            <a:r>
              <a:rPr lang="en-US" b="1" dirty="0"/>
              <a:t>(image,(1,224,224,3))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# image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x = </a:t>
            </a:r>
            <a:r>
              <a:rPr lang="en-US" b="1" dirty="0" err="1"/>
              <a:t>model.predict</a:t>
            </a:r>
            <a:r>
              <a:rPr lang="en-US" b="1" dirty="0"/>
              <a:t>(image)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print(x)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class_x</a:t>
            </a:r>
            <a:r>
              <a:rPr lang="en-US" b="1" dirty="0"/>
              <a:t> = </a:t>
            </a:r>
            <a:r>
              <a:rPr lang="en-US" b="1" dirty="0" err="1"/>
              <a:t>np.argmax</a:t>
            </a:r>
            <a:r>
              <a:rPr lang="en-US" b="1" dirty="0"/>
              <a:t>(</a:t>
            </a:r>
            <a:r>
              <a:rPr lang="en-US" b="1" dirty="0" err="1"/>
              <a:t>x,axis</a:t>
            </a:r>
            <a:r>
              <a:rPr lang="en-US" b="1" dirty="0"/>
              <a:t>=1)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if </a:t>
            </a:r>
            <a:r>
              <a:rPr lang="en-US" b="1" dirty="0" err="1"/>
              <a:t>class_x</a:t>
            </a:r>
            <a:r>
              <a:rPr lang="en-US" b="1" dirty="0"/>
              <a:t>[0] == 0: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   print('The person has no pneumonia.')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else: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   print('The person has pneumonia.')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FC38DE7C-E743-6BEF-486D-B08A6B8B54FE}"/>
              </a:ext>
            </a:extLst>
          </p:cNvPr>
          <p:cNvSpPr/>
          <p:nvPr/>
        </p:nvSpPr>
        <p:spPr>
          <a:xfrm>
            <a:off x="990600" y="3314700"/>
            <a:ext cx="5181600" cy="452431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1F1F1F"/>
              </a:solidFill>
              <a:latin typeface="ElsevierGulliver"/>
            </a:endParaRPr>
          </a:p>
        </p:txBody>
      </p:sp>
    </p:spTree>
    <p:extLst>
      <p:ext uri="{BB962C8B-B14F-4D97-AF65-F5344CB8AC3E}">
        <p14:creationId xmlns:p14="http://schemas.microsoft.com/office/powerpoint/2010/main" val="1625146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D7EEAE-1E6B-16B1-335A-6F201C382228}"/>
              </a:ext>
            </a:extLst>
          </p:cNvPr>
          <p:cNvSpPr/>
          <p:nvPr/>
        </p:nvSpPr>
        <p:spPr>
          <a:xfrm>
            <a:off x="8153400" y="381000"/>
            <a:ext cx="9296400" cy="52959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Productization &amp; Go To Market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dirty="0">
              <a:solidFill>
                <a:prstClr val="white"/>
              </a:solidFill>
              <a:latin typeface="Cambria" panose="02040503050406030204" pitchFamily="18" charset="0"/>
              <a:cs typeface="Mangal" panose="02040503050203030202" pitchFamily="18" charset="0"/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prstClr val="white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Build an app that can pick up the CXRs directly from Diagnostic Center Applications and tag CXR with AI Diagnosis before sending over to the Doctor. GTM: Partner with Diagnostic Centers</a:t>
            </a:r>
          </a:p>
          <a:p>
            <a:pPr marL="457200" indent="-457200">
              <a:buAutoNum type="arabicPeriod"/>
            </a:pPr>
            <a:endParaRPr lang="en-US" sz="2400" b="1" dirty="0">
              <a:solidFill>
                <a:prstClr val="white"/>
              </a:solidFill>
              <a:latin typeface="Cambria" panose="02040503050406030204" pitchFamily="18" charset="0"/>
              <a:cs typeface="Mangal" panose="02040503050203030202" pitchFamily="18" charset="0"/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prstClr val="white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Build an app that be used by doctors and radiologists to upload CXR and get diagnosis insights. GTM: Partner with Hospitals and Doctors</a:t>
            </a:r>
          </a:p>
          <a:p>
            <a:endParaRPr lang="en-US" sz="3600" b="1" dirty="0">
              <a:solidFill>
                <a:prstClr val="white"/>
              </a:solidFill>
              <a:latin typeface="Cambria" panose="02040503050406030204" pitchFamily="18" charset="0"/>
              <a:cs typeface="Mangal" panose="02040503050203030202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Mangal" panose="02040503050203030202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Mangal" panose="02040503050203030202" pitchFamily="18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57A6F01-36B9-6E3D-060F-1FFF771FE889}"/>
              </a:ext>
            </a:extLst>
          </p:cNvPr>
          <p:cNvSpPr/>
          <p:nvPr/>
        </p:nvSpPr>
        <p:spPr>
          <a:xfrm>
            <a:off x="990600" y="6134100"/>
            <a:ext cx="16459200" cy="37719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Growth Opportunities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dirty="0">
              <a:solidFill>
                <a:prstClr val="white"/>
              </a:solidFill>
              <a:latin typeface="Cambria" panose="02040503050406030204" pitchFamily="18" charset="0"/>
              <a:cs typeface="Mangal" panose="02040503050203030202" pitchFamily="18" charset="0"/>
            </a:endParaRPr>
          </a:p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Expand the product to support CXR diagnosis for heart failure or pneumothorax, lung cancer, tuberculosis (TB) or interstitial lung diseases</a:t>
            </a:r>
          </a:p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1" dirty="0">
              <a:solidFill>
                <a:prstClr val="white"/>
              </a:solidFill>
              <a:latin typeface="Cambria" panose="02040503050406030204" pitchFamily="18" charset="0"/>
              <a:cs typeface="Mangal" panose="02040503050203030202" pitchFamily="18" charset="0"/>
            </a:endParaRPr>
          </a:p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Extend scope beyond CXR to all medical imaging such as CT Scan, MRI, Ultrasound etc. </a:t>
            </a:r>
            <a:endParaRPr lang="en-US" sz="3600" b="1" dirty="0">
              <a:solidFill>
                <a:prstClr val="white"/>
              </a:solidFill>
              <a:latin typeface="Cambria" panose="02040503050406030204" pitchFamily="18" charset="0"/>
              <a:cs typeface="Mangal" panose="02040503050203030202" pitchFamily="18" charset="0"/>
            </a:endParaRPr>
          </a:p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3600" b="1" dirty="0">
              <a:solidFill>
                <a:prstClr val="white"/>
              </a:solidFill>
              <a:latin typeface="Cambria" panose="02040503050406030204" pitchFamily="18" charset="0"/>
              <a:cs typeface="Mangal" panose="02040503050203030202" pitchFamily="18" charset="0"/>
            </a:endParaRPr>
          </a:p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1" dirty="0">
              <a:solidFill>
                <a:prstClr val="white"/>
              </a:solidFill>
              <a:latin typeface="Cambria" panose="02040503050406030204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A04A3-9E08-536E-6966-F138AC4817C9}"/>
              </a:ext>
            </a:extLst>
          </p:cNvPr>
          <p:cNvSpPr txBox="1"/>
          <p:nvPr/>
        </p:nvSpPr>
        <p:spPr>
          <a:xfrm>
            <a:off x="0" y="9987290"/>
            <a:ext cx="18254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usJakartaSans"/>
                <a:ea typeface="+mn-ea"/>
                <a:cs typeface="+mn-cs"/>
              </a:rPr>
              <a:t>Photo by Negative Space: https://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usJakartaSans"/>
                <a:ea typeface="+mn-ea"/>
                <a:cs typeface="+mn-cs"/>
              </a:rPr>
              <a:t>www.pexels.com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usJakartaSans"/>
                <a:ea typeface="+mn-ea"/>
                <a:cs typeface="+mn-cs"/>
              </a:rPr>
              <a:t>/photo/pink-white-black-purple-blue-textile-web-scripts-97077/</a:t>
            </a:r>
          </a:p>
        </p:txBody>
      </p:sp>
    </p:spTree>
    <p:extLst>
      <p:ext uri="{BB962C8B-B14F-4D97-AF65-F5344CB8AC3E}">
        <p14:creationId xmlns:p14="http://schemas.microsoft.com/office/powerpoint/2010/main" val="13738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61311" y="8662389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2"/>
                </a:lnTo>
                <a:lnTo>
                  <a:pt x="0" y="271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54275" y="1028700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2"/>
                </a:lnTo>
                <a:lnTo>
                  <a:pt x="0" y="271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06859" y="9121036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05453" y="-48430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5085" y="4067600"/>
            <a:ext cx="8685301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Fraunce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99094C-D02C-3976-1FD2-6649EC6C0194}"/>
              </a:ext>
            </a:extLst>
          </p:cNvPr>
          <p:cNvSpPr txBox="1"/>
          <p:nvPr/>
        </p:nvSpPr>
        <p:spPr>
          <a:xfrm>
            <a:off x="-33528" y="3619500"/>
            <a:ext cx="1828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795,000</a:t>
            </a:r>
            <a:r>
              <a:rPr lang="en-US" sz="7200" b="1" dirty="0">
                <a:effectLst/>
              </a:rPr>
              <a:t> </a:t>
            </a:r>
            <a:r>
              <a:rPr lang="en-US" sz="6600" dirty="0">
                <a:effectLst/>
              </a:rPr>
              <a:t>Americans are affected by </a:t>
            </a:r>
            <a:r>
              <a:rPr lang="en-US" sz="6600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medical </a:t>
            </a:r>
            <a:r>
              <a:rPr lang="en-US" sz="6600" b="1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misdiagnoses</a:t>
            </a:r>
            <a:r>
              <a:rPr lang="en-US" sz="6600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 annually and nearly</a:t>
            </a:r>
            <a:r>
              <a:rPr lang="en-US" sz="7200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 half</a:t>
            </a:r>
            <a:r>
              <a:rPr lang="en-US" sz="7200" b="1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 die </a:t>
            </a:r>
            <a:r>
              <a:rPr lang="en-US" sz="7200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!</a:t>
            </a:r>
            <a:r>
              <a:rPr lang="en-US" sz="7200" dirty="0">
                <a:effectLst/>
              </a:rPr>
              <a:t> </a:t>
            </a:r>
            <a:endParaRPr lang="en-US" sz="7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58B0E-2078-4194-2A5C-891321CCEAA7}"/>
              </a:ext>
            </a:extLst>
          </p:cNvPr>
          <p:cNvSpPr txBox="1"/>
          <p:nvPr/>
        </p:nvSpPr>
        <p:spPr>
          <a:xfrm>
            <a:off x="0" y="9825335"/>
            <a:ext cx="18254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https://www.businessinsider.in/science/news/new-study-says-800000-americans-die-or-are-disabled-by-misdiagnoses-each-year-but-there-are-3-simple-questions-to-ask-to-lower-your-risk/articleshow/101996116.cms</a:t>
            </a:r>
            <a:endParaRPr lang="en-US" sz="1200" dirty="0"/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PlusJakartaSans"/>
              </a:rPr>
              <a:t>Photo by Luan Rezende: https://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PlusJakartaSans"/>
              </a:rPr>
              <a:t>/photo/wavelength-1093161/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705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99094C-D02C-3976-1FD2-6649EC6C0194}"/>
              </a:ext>
            </a:extLst>
          </p:cNvPr>
          <p:cNvSpPr txBox="1"/>
          <p:nvPr/>
        </p:nvSpPr>
        <p:spPr>
          <a:xfrm>
            <a:off x="304800" y="1943100"/>
            <a:ext cx="1767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6000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The </a:t>
            </a:r>
            <a:r>
              <a:rPr lang="en-US" sz="6600" b="1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Top 5</a:t>
            </a:r>
            <a:r>
              <a:rPr lang="en-US" sz="6600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6000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most misdiagnosed diseases account for </a:t>
            </a:r>
            <a:r>
              <a:rPr lang="en-US" sz="6600" b="1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38.7% </a:t>
            </a:r>
            <a:r>
              <a:rPr lang="en-US" sz="6000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of all misdiagnosed cases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5400" dirty="0">
              <a:effectLst/>
              <a:latin typeface="Lab Grotesque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S</a:t>
            </a:r>
            <a:r>
              <a:rPr lang="en-US" sz="4400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troke, Sepsis, </a:t>
            </a:r>
            <a:r>
              <a:rPr lang="en-US" sz="5400" b="1" dirty="0"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P</a:t>
            </a:r>
            <a:r>
              <a:rPr lang="en-US" sz="5400" b="1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neumonia</a:t>
            </a:r>
            <a:r>
              <a:rPr lang="en-US" sz="4400" dirty="0">
                <a:effectLst/>
                <a:latin typeface="Lab Grotesque"/>
                <a:ea typeface="Calibri" panose="020F0502020204030204" pitchFamily="34" charset="0"/>
                <a:cs typeface="Mangal" panose="02040503050203030202" pitchFamily="18" charset="0"/>
              </a:rPr>
              <a:t>, Venous Thromboembolism, and Lung Cancer.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EB3EC3-35F3-3417-DDBD-E104A0CC3BFD}"/>
              </a:ext>
            </a:extLst>
          </p:cNvPr>
          <p:cNvCxnSpPr>
            <a:cxnSpLocks/>
          </p:cNvCxnSpPr>
          <p:nvPr/>
        </p:nvCxnSpPr>
        <p:spPr>
          <a:xfrm>
            <a:off x="762000" y="6743700"/>
            <a:ext cx="16916400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C29678-3C1F-DF1B-C17D-8F358C29F93C}"/>
              </a:ext>
            </a:extLst>
          </p:cNvPr>
          <p:cNvSpPr txBox="1"/>
          <p:nvPr/>
        </p:nvSpPr>
        <p:spPr>
          <a:xfrm>
            <a:off x="747132" y="7915460"/>
            <a:ext cx="16916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Reducing diagnostic errors by 50%</a:t>
            </a:r>
            <a:r>
              <a:rPr lang="en-US" sz="3200" b="1" dirty="0">
                <a:solidFill>
                  <a:srgbClr val="303030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3200" dirty="0">
                <a:solidFill>
                  <a:srgbClr val="303030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for stroke, sepsis, pneumonia, pulmonary embolism and lung cancer could </a:t>
            </a:r>
            <a:r>
              <a:rPr lang="en-US" sz="3200" b="1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cut permanent disabilities and deaths </a:t>
            </a:r>
            <a:r>
              <a:rPr lang="en-US" sz="3200" dirty="0">
                <a:effectLst/>
                <a:latin typeface="Georgia Pro" panose="020405020504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by 150,000 per year</a:t>
            </a:r>
            <a:r>
              <a:rPr lang="en-US" sz="3200" dirty="0">
                <a:solidFill>
                  <a:srgbClr val="303030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D10C7-BF07-BEAC-C69A-898A6B1062BE}"/>
              </a:ext>
            </a:extLst>
          </p:cNvPr>
          <p:cNvSpPr txBox="1"/>
          <p:nvPr/>
        </p:nvSpPr>
        <p:spPr>
          <a:xfrm>
            <a:off x="-6626" y="9844170"/>
            <a:ext cx="18288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(1) </a:t>
            </a:r>
            <a:r>
              <a:rPr lang="en-US" sz="1200" dirty="0">
                <a:hlinkClick r:id="rId4"/>
              </a:rPr>
              <a:t>https://www.usatoday.com/story/news/health/2023/07/18/medical-misdiagnosis-killing-disabling-americans/70423573007/</a:t>
            </a:r>
            <a:r>
              <a:rPr lang="en-US" sz="1200" dirty="0"/>
              <a:t>    (2) </a:t>
            </a:r>
            <a:r>
              <a:rPr lang="en-US" sz="1200" dirty="0">
                <a:hlinkClick r:id="rId5"/>
              </a:rPr>
              <a:t>https://qualitysafety.bmj.com/content/early/2023/07/16/bmjqs-2021-014130</a:t>
            </a:r>
            <a:endParaRPr lang="en-US" sz="1200" dirty="0"/>
          </a:p>
          <a:p>
            <a:r>
              <a:rPr lang="en-US" sz="1050" b="0" i="0" dirty="0">
                <a:solidFill>
                  <a:srgbClr val="000000"/>
                </a:solidFill>
                <a:effectLst/>
                <a:latin typeface="PlusJakartaSans"/>
              </a:rPr>
              <a:t>Photo by Luan Rezende: https://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PlusJakartaSans"/>
              </a:rPr>
              <a:t>/photo/wavelength-1093161/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608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A97AB1-C587-22BF-A3AC-647AA84BDC9E}"/>
              </a:ext>
            </a:extLst>
          </p:cNvPr>
          <p:cNvSpPr/>
          <p:nvPr/>
        </p:nvSpPr>
        <p:spPr>
          <a:xfrm>
            <a:off x="592873" y="3314700"/>
            <a:ext cx="5410200" cy="4038600"/>
          </a:xfrm>
          <a:prstGeom prst="roundRect">
            <a:avLst/>
          </a:prstGeom>
          <a:solidFill>
            <a:schemeClr val="accent5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1F1F1F"/>
                </a:solidFill>
                <a:latin typeface="ElsevierGulliver"/>
              </a:rPr>
              <a:t>The </a:t>
            </a:r>
            <a:r>
              <a:rPr lang="en-US" sz="2800" b="1" dirty="0">
                <a:solidFill>
                  <a:srgbClr val="1F1F1F"/>
                </a:solidFill>
                <a:latin typeface="ElsevierGulliver"/>
              </a:rPr>
              <a:t>chest X-ray (CXR) </a:t>
            </a:r>
            <a:r>
              <a:rPr lang="en-US" sz="2800" dirty="0">
                <a:solidFill>
                  <a:srgbClr val="1F1F1F"/>
                </a:solidFill>
                <a:latin typeface="ElsevierGulliver"/>
              </a:rPr>
              <a:t>is an important diagnostic tool in diagnosing and monitoring a spectrum of diseases including </a:t>
            </a:r>
            <a:r>
              <a:rPr lang="en-US" sz="2800" b="1" dirty="0">
                <a:solidFill>
                  <a:srgbClr val="1F1F1F"/>
                </a:solidFill>
                <a:latin typeface="ElsevierGulliver"/>
              </a:rPr>
              <a:t>Pneumonia</a:t>
            </a:r>
            <a:endParaRPr lang="en-US" sz="2800" dirty="0">
              <a:solidFill>
                <a:srgbClr val="1F1F1F"/>
              </a:solidFill>
              <a:latin typeface="ElsevierGulliver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212121"/>
              </a:solidFill>
              <a:latin typeface="Cambria" panose="020405030504060302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1F1F1F"/>
                </a:solidFill>
                <a:latin typeface="ElsevierGulliver"/>
              </a:rPr>
              <a:t>But it is considered to be the </a:t>
            </a:r>
            <a:r>
              <a:rPr lang="en-US" sz="2800" b="1" dirty="0">
                <a:solidFill>
                  <a:srgbClr val="1F1F1F"/>
                </a:solidFill>
                <a:latin typeface="ElsevierGulliver"/>
              </a:rPr>
              <a:t>most difficult to interpret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F58E0D-3A1E-F000-91BA-29BB913C9994}"/>
              </a:ext>
            </a:extLst>
          </p:cNvPr>
          <p:cNvSpPr/>
          <p:nvPr/>
        </p:nvSpPr>
        <p:spPr>
          <a:xfrm>
            <a:off x="6438900" y="3314700"/>
            <a:ext cx="5410200" cy="4038600"/>
          </a:xfrm>
          <a:prstGeom prst="roundRect">
            <a:avLst/>
          </a:prstGeom>
          <a:solidFill>
            <a:schemeClr val="accent5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1F1F1F"/>
                </a:solidFill>
                <a:latin typeface="ElsevierGulliver"/>
              </a:rPr>
              <a:t>A</a:t>
            </a:r>
            <a:r>
              <a:rPr lang="en-US" sz="2800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pprox </a:t>
            </a:r>
            <a:r>
              <a:rPr lang="en-US" sz="2800" b="1" i="0" u="none" strike="noStrike" dirty="0">
                <a:solidFill>
                  <a:srgbClr val="1F1F1F"/>
                </a:solidFill>
                <a:effectLst/>
                <a:latin typeface="ElsevierGulliver"/>
              </a:rPr>
              <a:t>1 billion</a:t>
            </a:r>
            <a:r>
              <a:rPr lang="en-US" sz="2800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 radiologic imaging examinations are performed annually worldwide. </a:t>
            </a:r>
          </a:p>
          <a:p>
            <a:pPr algn="ctr"/>
            <a:endParaRPr lang="en-US" sz="2800" dirty="0">
              <a:solidFill>
                <a:srgbClr val="1F1F1F"/>
              </a:solidFill>
              <a:latin typeface="ElsevierGulliver"/>
            </a:endParaRPr>
          </a:p>
          <a:p>
            <a:pPr algn="ctr"/>
            <a:r>
              <a:rPr lang="en-US" sz="2800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The </a:t>
            </a:r>
            <a:r>
              <a:rPr lang="en-US" sz="280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incidence of </a:t>
            </a:r>
            <a:r>
              <a:rPr lang="en-US" sz="2800" b="1" i="0" u="none" strike="noStrike" dirty="0">
                <a:solidFill>
                  <a:srgbClr val="1F1F1F"/>
                </a:solidFill>
                <a:effectLst/>
                <a:latin typeface="ElsevierGulliver"/>
              </a:rPr>
              <a:t>errors </a:t>
            </a:r>
            <a:r>
              <a:rPr lang="en-US" sz="2800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may be as high as </a:t>
            </a:r>
            <a:r>
              <a:rPr lang="en-US" sz="2800" b="1" i="0" u="none" strike="noStrike" dirty="0">
                <a:solidFill>
                  <a:srgbClr val="1F1F1F"/>
                </a:solidFill>
                <a:effectLst/>
                <a:latin typeface="ElsevierGulliver"/>
              </a:rPr>
              <a:t>30%</a:t>
            </a:r>
            <a:endParaRPr lang="en-US" sz="2800" b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D7EEAE-1E6B-16B1-335A-6F201C382228}"/>
              </a:ext>
            </a:extLst>
          </p:cNvPr>
          <p:cNvSpPr/>
          <p:nvPr/>
        </p:nvSpPr>
        <p:spPr>
          <a:xfrm>
            <a:off x="12268200" y="3314700"/>
            <a:ext cx="5410200" cy="4038600"/>
          </a:xfrm>
          <a:prstGeom prst="roundRect">
            <a:avLst/>
          </a:prstGeom>
          <a:solidFill>
            <a:schemeClr val="accent5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212121"/>
              </a:solidFill>
              <a:latin typeface="Cambria" panose="020405030504060302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/>
            <a:r>
              <a:rPr lang="en-US" sz="2800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most common misdiagnosis for Pneumonia was upper respiratory tract infection</a:t>
            </a:r>
          </a:p>
          <a:p>
            <a:pPr algn="ctr"/>
            <a:endParaRPr lang="en-US" sz="2800" dirty="0">
              <a:solidFill>
                <a:srgbClr val="212121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/>
            <a:r>
              <a:rPr lang="en-US" sz="2800" b="1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35%</a:t>
            </a:r>
            <a:r>
              <a:rPr lang="en-US" sz="2800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of doctors were unable to differentiate between </a:t>
            </a:r>
            <a:r>
              <a:rPr lang="en-US" sz="2800" b="1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heart failure</a:t>
            </a:r>
            <a:r>
              <a:rPr lang="en-US" sz="2800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and </a:t>
            </a:r>
            <a:r>
              <a:rPr lang="en-US" sz="2800" b="1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pneumonia</a:t>
            </a:r>
            <a:r>
              <a:rPr lang="en-US" sz="2800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 algn="ctr"/>
            <a:r>
              <a:rPr lang="en-US" sz="2800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EF8F9-EDA8-D67D-82B1-0BCA34B236B1}"/>
              </a:ext>
            </a:extLst>
          </p:cNvPr>
          <p:cNvSpPr txBox="1"/>
          <p:nvPr/>
        </p:nvSpPr>
        <p:spPr>
          <a:xfrm>
            <a:off x="-6626" y="9844170"/>
            <a:ext cx="1828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(1) </a:t>
            </a:r>
            <a:r>
              <a:rPr lang="en-US" sz="1200" dirty="0">
                <a:hlinkClick r:id="rId4"/>
              </a:rPr>
              <a:t>https://www.ncbi.nlm.nih.gov/pmc/articles/PMC4954299/#:~:text=Doctors%20were%20on%20average%20over,TB%20and%20pneumonia%20were%20lower</a:t>
            </a:r>
            <a:r>
              <a:rPr lang="en-US" sz="1200" dirty="0"/>
              <a:t> (2) </a:t>
            </a:r>
            <a:r>
              <a:rPr lang="en-US" sz="1200" dirty="0">
                <a:hlinkClick r:id="rId5"/>
              </a:rPr>
              <a:t>https://www.sciencedirect.com/science/article/pii/S0012369222040818</a:t>
            </a:r>
            <a:r>
              <a:rPr lang="en-US" sz="1200" dirty="0"/>
              <a:t> </a:t>
            </a:r>
          </a:p>
          <a:p>
            <a:r>
              <a:rPr lang="en-US" sz="1200" dirty="0"/>
              <a:t>(3) </a:t>
            </a:r>
            <a:r>
              <a:rPr lang="en-US" sz="1200" dirty="0">
                <a:hlinkClick r:id="rId6"/>
              </a:rPr>
              <a:t>https://www.rcpjournals.org/content/clinmedicine/13/4/349</a:t>
            </a:r>
            <a:r>
              <a:rPr lang="en-US" sz="1200" dirty="0"/>
              <a:t>  (4) </a:t>
            </a:r>
            <a:r>
              <a:rPr lang="en-US" sz="1200" dirty="0">
                <a:hlinkClick r:id="rId7"/>
              </a:rPr>
              <a:t>https://pubmed.ncbi.nlm.nih.gov/32723999/</a:t>
            </a:r>
            <a:r>
              <a:rPr lang="en-US" sz="1200" dirty="0"/>
              <a:t> </a:t>
            </a:r>
          </a:p>
          <a:p>
            <a:r>
              <a:rPr lang="en-US" sz="900" b="0" i="0" dirty="0">
                <a:solidFill>
                  <a:srgbClr val="000000"/>
                </a:solidFill>
                <a:effectLst/>
                <a:latin typeface="PlusJakartaSans"/>
              </a:rPr>
              <a:t>Photo by Anna Shvets: https://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PlusJakartaSans"/>
              </a:rPr>
              <a:t>/photo/photo-of-doctor-holding-x-ray- result-4225880/</a:t>
            </a:r>
            <a:endParaRPr lang="en-US" sz="800" b="0" i="0" dirty="0">
              <a:solidFill>
                <a:srgbClr val="000000"/>
              </a:solidFill>
              <a:effectLst/>
              <a:latin typeface="PlusJakartaSans"/>
            </a:endParaRPr>
          </a:p>
        </p:txBody>
      </p:sp>
    </p:spTree>
    <p:extLst>
      <p:ext uri="{BB962C8B-B14F-4D97-AF65-F5344CB8AC3E}">
        <p14:creationId xmlns:p14="http://schemas.microsoft.com/office/powerpoint/2010/main" val="131001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D7EEAE-1E6B-16B1-335A-6F201C382228}"/>
              </a:ext>
            </a:extLst>
          </p:cNvPr>
          <p:cNvSpPr/>
          <p:nvPr/>
        </p:nvSpPr>
        <p:spPr>
          <a:xfrm>
            <a:off x="9144000" y="1143000"/>
            <a:ext cx="8305800" cy="37719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Goal</a:t>
            </a:r>
          </a:p>
          <a:p>
            <a:pPr algn="ctr"/>
            <a:endParaRPr lang="en-US" sz="3600" b="1" dirty="0">
              <a:solidFill>
                <a:schemeClr val="bg1"/>
              </a:solidFill>
              <a:latin typeface="Cambria" panose="02040503050406030204" pitchFamily="18" charset="0"/>
              <a:cs typeface="Mangal" panose="02040503050203030202" pitchFamily="18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Use AI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to help doctors to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ambria" panose="02040503050406030204" pitchFamily="18" charset="0"/>
              <a:cs typeface="Mangal" panose="02040503050203030202" pitchFamily="18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accurately detect Pneumonia in CXR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and prevent misdiagnoses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57A6F01-36B9-6E3D-060F-1FFF771FE889}"/>
              </a:ext>
            </a:extLst>
          </p:cNvPr>
          <p:cNvSpPr/>
          <p:nvPr/>
        </p:nvSpPr>
        <p:spPr>
          <a:xfrm>
            <a:off x="990600" y="6134100"/>
            <a:ext cx="16459200" cy="37719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Our Solution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ambria" panose="02040503050406030204" pitchFamily="18" charset="0"/>
              <a:cs typeface="Mangal" panose="02040503050203030202" pitchFamily="18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cs typeface="Mangal" panose="02040503050203030202" pitchFamily="18" charset="0"/>
              </a:rPr>
              <a:t>Using Machine learning to train an AI model with pictures of healthy lungs and lungs containing pneumonia and use AI (pattern matching) to detect pneumonia when presented with a new CXR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A04A3-9E08-536E-6966-F138AC4817C9}"/>
              </a:ext>
            </a:extLst>
          </p:cNvPr>
          <p:cNvSpPr txBox="1"/>
          <p:nvPr/>
        </p:nvSpPr>
        <p:spPr>
          <a:xfrm>
            <a:off x="0" y="9987290"/>
            <a:ext cx="18254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effectLst/>
                <a:latin typeface="PlusJakartaSans"/>
              </a:rPr>
              <a:t>Photo by Negative Space: https://</a:t>
            </a:r>
            <a:r>
              <a:rPr lang="en-US" sz="1100" b="0" i="0" dirty="0" err="1">
                <a:solidFill>
                  <a:schemeClr val="bg1"/>
                </a:solidFill>
                <a:effectLst/>
                <a:latin typeface="PlusJakartaSans"/>
              </a:rPr>
              <a:t>www.pexels.com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PlusJakartaSans"/>
              </a:rPr>
              <a:t>/photo/pink-white-black-purple-blue-textile-web-scripts-97077/</a:t>
            </a:r>
          </a:p>
        </p:txBody>
      </p:sp>
    </p:spTree>
    <p:extLst>
      <p:ext uri="{BB962C8B-B14F-4D97-AF65-F5344CB8AC3E}">
        <p14:creationId xmlns:p14="http://schemas.microsoft.com/office/powerpoint/2010/main" val="253631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>
            <a:off x="13553577" y="968628"/>
            <a:ext cx="3909686" cy="3874143"/>
          </a:xfrm>
          <a:custGeom>
            <a:avLst/>
            <a:gdLst/>
            <a:ahLst/>
            <a:cxnLst/>
            <a:rect l="l" t="t" r="r" b="b"/>
            <a:pathLst>
              <a:path w="3909686" h="3874143">
                <a:moveTo>
                  <a:pt x="0" y="0"/>
                </a:moveTo>
                <a:lnTo>
                  <a:pt x="3909686" y="0"/>
                </a:lnTo>
                <a:lnTo>
                  <a:pt x="3909686" y="3874143"/>
                </a:lnTo>
                <a:lnTo>
                  <a:pt x="0" y="387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9D3A51D-340A-EEEC-B0CF-5932AB46D5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4" y="1280576"/>
            <a:ext cx="2550433" cy="20413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027A7B-F531-794A-C8B4-2F8C2A3E7C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5" y="2715472"/>
            <a:ext cx="3147010" cy="15430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343FEA-05B9-6981-23EE-11F744400F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56" y="3253334"/>
            <a:ext cx="2524966" cy="17238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6EA8EE-C895-A31E-DAD2-E695A731D4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88" y="968628"/>
            <a:ext cx="1865375" cy="2273923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2F8193C-3CFC-73A4-7056-0661A79BE56D}"/>
              </a:ext>
            </a:extLst>
          </p:cNvPr>
          <p:cNvSpPr/>
          <p:nvPr/>
        </p:nvSpPr>
        <p:spPr>
          <a:xfrm>
            <a:off x="320482" y="778324"/>
            <a:ext cx="5410200" cy="451757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8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65A66C-48F2-E471-32F1-34C1109C1D5C}"/>
              </a:ext>
            </a:extLst>
          </p:cNvPr>
          <p:cNvSpPr txBox="1"/>
          <p:nvPr/>
        </p:nvSpPr>
        <p:spPr>
          <a:xfrm>
            <a:off x="1821845" y="255232"/>
            <a:ext cx="2127788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b="1" dirty="0">
                <a:solidFill>
                  <a:srgbClr val="000000"/>
                </a:solidFill>
                <a:latin typeface="Cambria" panose="02040503050406030204" pitchFamily="18" charset="0"/>
              </a:rPr>
              <a:t>Dataset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4D5B630-177D-F6F2-CC80-410F069BEC44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730682" y="1752354"/>
            <a:ext cx="1936161" cy="1284758"/>
          </a:xfrm>
          <a:prstGeom prst="bentConnector3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5000863-C951-FADA-D388-B9CF1DD7B47B}"/>
              </a:ext>
            </a:extLst>
          </p:cNvPr>
          <p:cNvSpPr/>
          <p:nvPr/>
        </p:nvSpPr>
        <p:spPr>
          <a:xfrm>
            <a:off x="7685428" y="858849"/>
            <a:ext cx="3909686" cy="178701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</a:rPr>
              <a:t>80% for training the model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756646C-D29A-E9F1-F332-ED4D9CA8C5BB}"/>
              </a:ext>
            </a:extLst>
          </p:cNvPr>
          <p:cNvSpPr/>
          <p:nvPr/>
        </p:nvSpPr>
        <p:spPr>
          <a:xfrm>
            <a:off x="7685428" y="3372318"/>
            <a:ext cx="3909686" cy="178701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919"/>
              </a:lnSpc>
              <a:spcBef>
                <a:spcPct val="0"/>
              </a:spcBef>
              <a:defRPr/>
            </a:pPr>
            <a:r>
              <a:rPr lang="en-US" sz="2799" b="1" dirty="0">
                <a:solidFill>
                  <a:srgbClr val="000000"/>
                </a:solidFill>
                <a:latin typeface="Cambria" panose="02040503050406030204" pitchFamily="18" charset="0"/>
              </a:rPr>
              <a:t>20% for checking the accuracy of the model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B5DCD67-02AB-E74B-E72F-998A9BBE9147}"/>
              </a:ext>
            </a:extLst>
          </p:cNvPr>
          <p:cNvCxnSpPr>
            <a:stCxn id="31" idx="3"/>
          </p:cNvCxnSpPr>
          <p:nvPr/>
        </p:nvCxnSpPr>
        <p:spPr>
          <a:xfrm>
            <a:off x="5730682" y="3037112"/>
            <a:ext cx="1936161" cy="1221410"/>
          </a:xfrm>
          <a:prstGeom prst="bentConnector3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55096C-EE8E-66B4-54B4-BF158B9089A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1595114" y="1752354"/>
            <a:ext cx="1663686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F970654-FA3F-4DFC-FD43-889EF7F4F7DD}"/>
              </a:ext>
            </a:extLst>
          </p:cNvPr>
          <p:cNvCxnSpPr>
            <a:cxnSpLocks/>
          </p:cNvCxnSpPr>
          <p:nvPr/>
        </p:nvCxnSpPr>
        <p:spPr>
          <a:xfrm>
            <a:off x="11595114" y="4245266"/>
            <a:ext cx="1663686" cy="20557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0C86E9CE-4ECA-E336-E171-05843D73C5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45" y="6346958"/>
            <a:ext cx="2558545" cy="3118909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50" name="Freeform 17">
            <a:extLst>
              <a:ext uri="{FF2B5EF4-FFF2-40B4-BE49-F238E27FC236}">
                <a16:creationId xmlns:a16="http://schemas.microsoft.com/office/drawing/2014/main" id="{52A43361-D896-A67F-19A5-749053371B26}"/>
              </a:ext>
            </a:extLst>
          </p:cNvPr>
          <p:cNvSpPr/>
          <p:nvPr/>
        </p:nvSpPr>
        <p:spPr>
          <a:xfrm>
            <a:off x="7680122" y="5676900"/>
            <a:ext cx="3909686" cy="3874143"/>
          </a:xfrm>
          <a:custGeom>
            <a:avLst/>
            <a:gdLst/>
            <a:ahLst/>
            <a:cxnLst/>
            <a:rect l="l" t="t" r="r" b="b"/>
            <a:pathLst>
              <a:path w="3909686" h="3874143">
                <a:moveTo>
                  <a:pt x="0" y="0"/>
                </a:moveTo>
                <a:lnTo>
                  <a:pt x="3909686" y="0"/>
                </a:lnTo>
                <a:lnTo>
                  <a:pt x="3909686" y="3874143"/>
                </a:lnTo>
                <a:lnTo>
                  <a:pt x="0" y="387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03D0D7-6BB5-6525-F097-9E06C9791C91}"/>
              </a:ext>
            </a:extLst>
          </p:cNvPr>
          <p:cNvCxnSpPr>
            <a:cxnSpLocks/>
          </p:cNvCxnSpPr>
          <p:nvPr/>
        </p:nvCxnSpPr>
        <p:spPr>
          <a:xfrm>
            <a:off x="4800600" y="7318506"/>
            <a:ext cx="2423319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40C4136-D734-9574-2607-BEB990F7E0F5}"/>
              </a:ext>
            </a:extLst>
          </p:cNvPr>
          <p:cNvSpPr txBox="1"/>
          <p:nvPr/>
        </p:nvSpPr>
        <p:spPr>
          <a:xfrm>
            <a:off x="2033972" y="5823866"/>
            <a:ext cx="2127788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9" b="1" dirty="0">
                <a:solidFill>
                  <a:srgbClr val="000000"/>
                </a:solidFill>
                <a:latin typeface="Cambria" panose="02040503050406030204" pitchFamily="18" charset="0"/>
              </a:rPr>
              <a:t>New CXR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1E39A9-0C99-2CD9-2DFA-CF66B6CA57BB}"/>
              </a:ext>
            </a:extLst>
          </p:cNvPr>
          <p:cNvCxnSpPr>
            <a:cxnSpLocks/>
          </p:cNvCxnSpPr>
          <p:nvPr/>
        </p:nvCxnSpPr>
        <p:spPr>
          <a:xfrm>
            <a:off x="11811000" y="7318506"/>
            <a:ext cx="1447800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6A34C01-4442-7528-60D4-B5E54B97DD77}"/>
              </a:ext>
            </a:extLst>
          </p:cNvPr>
          <p:cNvSpPr/>
          <p:nvPr/>
        </p:nvSpPr>
        <p:spPr>
          <a:xfrm>
            <a:off x="13553577" y="6080442"/>
            <a:ext cx="3909686" cy="178701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919"/>
              </a:lnSpc>
              <a:spcBef>
                <a:spcPct val="0"/>
              </a:spcBef>
              <a:defRPr/>
            </a:pPr>
            <a:r>
              <a:rPr lang="en-US" sz="2799" dirty="0">
                <a:solidFill>
                  <a:srgbClr val="000000"/>
                </a:solidFill>
                <a:latin typeface="Cambria" panose="02040503050406030204" pitchFamily="18" charset="0"/>
              </a:rPr>
              <a:t>Diagnosis</a:t>
            </a:r>
          </a:p>
          <a:p>
            <a:pPr algn="ctr">
              <a:lnSpc>
                <a:spcPts val="3919"/>
              </a:lnSpc>
              <a:spcBef>
                <a:spcPct val="0"/>
              </a:spcBef>
              <a:defRPr/>
            </a:pPr>
            <a:r>
              <a:rPr lang="en-US" sz="2799" b="1" dirty="0">
                <a:solidFill>
                  <a:srgbClr val="000000"/>
                </a:solidFill>
                <a:latin typeface="Cambria" panose="02040503050406030204" pitchFamily="18" charset="0"/>
              </a:rPr>
              <a:t>Lingular Pneumonia 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9EF929-0668-BFCF-3AC5-213460DA359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" b="18528"/>
          <a:stretch/>
        </p:blipFill>
        <p:spPr>
          <a:xfrm>
            <a:off x="14347508" y="7620002"/>
            <a:ext cx="2321824" cy="2666998"/>
          </a:xfrm>
          <a:prstGeom prst="ellipse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372C0EA-DB8F-08A4-AF90-75335C448F47}"/>
              </a:ext>
            </a:extLst>
          </p:cNvPr>
          <p:cNvSpPr txBox="1"/>
          <p:nvPr/>
        </p:nvSpPr>
        <p:spPr>
          <a:xfrm>
            <a:off x="0" y="9818013"/>
            <a:ext cx="18254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effectLst/>
                <a:latin typeface="PlusJakartaSans"/>
              </a:rPr>
              <a:t>Photo by Negative Space: 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PlusJakartaSans"/>
                <a:hlinkClick r:id="rId12"/>
              </a:rPr>
              <a:t>https://www.pexels.com/photo/pink-white-black-purple-blue-textile-web-scripts-97077/</a:t>
            </a:r>
            <a:endParaRPr lang="en-US" sz="1100" b="0" i="0" dirty="0">
              <a:solidFill>
                <a:schemeClr val="bg1"/>
              </a:solidFill>
              <a:effectLst/>
              <a:latin typeface="PlusJakartaSans"/>
            </a:endParaRPr>
          </a:p>
          <a:p>
            <a:r>
              <a:rPr lang="en-US" sz="1000" b="0" i="0" dirty="0">
                <a:solidFill>
                  <a:srgbClr val="000000"/>
                </a:solidFill>
                <a:effectLst/>
                <a:latin typeface="PlusJakartaSans"/>
              </a:rPr>
              <a:t>Photo by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PlusJakartaSans"/>
              </a:rPr>
              <a:t>Tima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PlusJakartaSans"/>
              </a:rPr>
              <a:t>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PlusJakartaSans"/>
              </a:rPr>
              <a:t>Miroshnichenko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PlusJakartaSans"/>
              </a:rPr>
              <a:t>: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PlusJakartaSans"/>
                <a:hlinkClick r:id="rId13"/>
              </a:rPr>
              <a:t>https://www.pexels.com/photo/photo-of-woman-writing-on-a-desk-5407206/</a:t>
            </a:r>
            <a:r>
              <a:rPr lang="en-US" sz="1100" dirty="0">
                <a:solidFill>
                  <a:schemeClr val="bg1"/>
                </a:solidFill>
                <a:latin typeface="PlusJakartaSans"/>
              </a:rPr>
              <a:t> </a:t>
            </a:r>
            <a:endParaRPr lang="en-US" sz="10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90ED53B-863A-815C-BECC-1472CB0B565E}"/>
              </a:ext>
            </a:extLst>
          </p:cNvPr>
          <p:cNvCxnSpPr/>
          <p:nvPr/>
        </p:nvCxnSpPr>
        <p:spPr>
          <a:xfrm>
            <a:off x="764444" y="5524500"/>
            <a:ext cx="16698819" cy="0"/>
          </a:xfrm>
          <a:prstGeom prst="line">
            <a:avLst/>
          </a:prstGeom>
          <a:ln w="22225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25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95350"/>
            <a:ext cx="17373600" cy="1415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5400" b="1" dirty="0">
                <a:solidFill>
                  <a:srgbClr val="000000"/>
                </a:solidFill>
                <a:latin typeface="Cambria" panose="02040503050406030204" pitchFamily="18" charset="0"/>
              </a:rPr>
              <a:t>Foundational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78BDC-817F-4783-5B8C-CE2E43029B61}"/>
              </a:ext>
            </a:extLst>
          </p:cNvPr>
          <p:cNvSpPr txBox="1"/>
          <p:nvPr/>
        </p:nvSpPr>
        <p:spPr>
          <a:xfrm>
            <a:off x="1600201" y="1943100"/>
            <a:ext cx="914400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import </a:t>
            </a:r>
            <a:r>
              <a:rPr lang="en-US" sz="2000" b="1" dirty="0" err="1"/>
              <a:t>os</a:t>
            </a:r>
            <a:endParaRPr lang="en-US" sz="2000" b="1" dirty="0"/>
          </a:p>
          <a:p>
            <a:r>
              <a:rPr lang="en-US" sz="2000" b="1" dirty="0"/>
              <a:t>import </a:t>
            </a:r>
            <a:r>
              <a:rPr lang="en-US" sz="2000" b="1" dirty="0" err="1"/>
              <a:t>shutil</a:t>
            </a:r>
            <a:endParaRPr lang="en-US" sz="2000" b="1" dirty="0"/>
          </a:p>
          <a:p>
            <a:r>
              <a:rPr lang="en-US" sz="2000" b="1" dirty="0"/>
              <a:t>import </a:t>
            </a:r>
            <a:r>
              <a:rPr lang="en-US" sz="2000" b="1" dirty="0" err="1"/>
              <a:t>itertools</a:t>
            </a:r>
            <a:endParaRPr lang="en-US" sz="2000" b="1" dirty="0"/>
          </a:p>
          <a:p>
            <a:r>
              <a:rPr lang="en-US" sz="2000" b="1" dirty="0"/>
              <a:t>import </a:t>
            </a:r>
            <a:r>
              <a:rPr lang="en-US" sz="2000" b="1" dirty="0" err="1"/>
              <a:t>pathlib</a:t>
            </a:r>
            <a:endParaRPr lang="en-US" sz="2000" b="1" dirty="0"/>
          </a:p>
          <a:p>
            <a:r>
              <a:rPr lang="en-US" sz="2000" b="1" dirty="0"/>
              <a:t>from PIL import Image</a:t>
            </a:r>
          </a:p>
          <a:p>
            <a:endParaRPr lang="en-US" sz="2000" b="1" dirty="0"/>
          </a:p>
          <a:p>
            <a:r>
              <a:rPr lang="en-US" sz="2000" b="1" dirty="0"/>
              <a:t>import cv2 # 4.6.0 </a:t>
            </a:r>
            <a:r>
              <a:rPr lang="en-US" sz="2000" b="1" dirty="0" err="1"/>
              <a:t>conda</a:t>
            </a:r>
            <a:r>
              <a:rPr lang="en-US" sz="2000" b="1" dirty="0"/>
              <a:t> install -c </a:t>
            </a:r>
            <a:r>
              <a:rPr lang="en-US" sz="2000" b="1" dirty="0" err="1"/>
              <a:t>conda</a:t>
            </a:r>
            <a:r>
              <a:rPr lang="en-US" sz="2000" b="1" dirty="0"/>
              <a:t>-forge </a:t>
            </a:r>
            <a:r>
              <a:rPr lang="en-US" sz="2000" b="1" dirty="0" err="1"/>
              <a:t>opencv</a:t>
            </a:r>
            <a:endParaRPr lang="en-US" sz="2000" b="1" dirty="0"/>
          </a:p>
          <a:p>
            <a:r>
              <a:rPr lang="en-US" sz="2000" b="1" dirty="0"/>
              <a:t>import </a:t>
            </a:r>
            <a:r>
              <a:rPr lang="en-US" sz="2000" b="1" dirty="0" err="1"/>
              <a:t>matplotlib.pyplot</a:t>
            </a:r>
            <a:r>
              <a:rPr lang="en-US" sz="2000" b="1" dirty="0"/>
              <a:t> as </a:t>
            </a:r>
            <a:r>
              <a:rPr lang="en-US" sz="2000" b="1" dirty="0" err="1"/>
              <a:t>plt</a:t>
            </a:r>
            <a:endParaRPr lang="en-US" sz="2000" b="1" dirty="0"/>
          </a:p>
          <a:p>
            <a:r>
              <a:rPr lang="en-US" sz="2000" b="1" dirty="0"/>
              <a:t>import </a:t>
            </a:r>
            <a:r>
              <a:rPr lang="en-US" sz="2000" b="1" dirty="0" err="1"/>
              <a:t>numpy</a:t>
            </a:r>
            <a:r>
              <a:rPr lang="en-US" sz="2000" b="1" dirty="0"/>
              <a:t> as np</a:t>
            </a:r>
          </a:p>
          <a:p>
            <a:r>
              <a:rPr lang="en-US" sz="2000" b="1" dirty="0"/>
              <a:t>import pandas as pd </a:t>
            </a:r>
          </a:p>
          <a:p>
            <a:r>
              <a:rPr lang="en-US" sz="2000" b="1" dirty="0"/>
              <a:t>import seaborn as </a:t>
            </a:r>
            <a:r>
              <a:rPr lang="en-US" sz="2000" b="1" dirty="0" err="1"/>
              <a:t>sns</a:t>
            </a:r>
            <a:endParaRPr lang="en-US" sz="2000" b="1" dirty="0"/>
          </a:p>
          <a:p>
            <a:r>
              <a:rPr lang="en-US" sz="2000" b="1" dirty="0" err="1"/>
              <a:t>sns.set_style</a:t>
            </a:r>
            <a:r>
              <a:rPr lang="en-US" sz="2000" b="1" dirty="0"/>
              <a:t>('</a:t>
            </a:r>
            <a:r>
              <a:rPr lang="en-US" sz="2000" b="1" dirty="0" err="1"/>
              <a:t>whitegrid</a:t>
            </a:r>
            <a:r>
              <a:rPr lang="en-US" sz="2000" b="1" dirty="0"/>
              <a:t>')</a:t>
            </a:r>
          </a:p>
          <a:p>
            <a:r>
              <a:rPr lang="en-US" sz="2000" b="1" dirty="0"/>
              <a:t>import </a:t>
            </a:r>
            <a:r>
              <a:rPr lang="en-US" sz="2000" b="1" dirty="0" err="1"/>
              <a:t>plotly.express</a:t>
            </a:r>
            <a:r>
              <a:rPr lang="en-US" sz="2000" b="1" dirty="0"/>
              <a:t> as </a:t>
            </a:r>
            <a:r>
              <a:rPr lang="en-US" sz="2000" b="1" dirty="0" err="1"/>
              <a:t>px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from </a:t>
            </a:r>
            <a:r>
              <a:rPr lang="en-US" sz="2000" b="1" dirty="0" err="1"/>
              <a:t>sklearn.model_selection</a:t>
            </a:r>
            <a:r>
              <a:rPr lang="en-US" sz="2000" b="1" dirty="0"/>
              <a:t> import </a:t>
            </a:r>
            <a:r>
              <a:rPr lang="en-US" sz="2000" b="1" dirty="0" err="1"/>
              <a:t>train_test_split</a:t>
            </a:r>
            <a:endParaRPr lang="en-US" sz="2000" b="1" dirty="0"/>
          </a:p>
          <a:p>
            <a:r>
              <a:rPr lang="en-US" sz="2000" b="1" dirty="0"/>
              <a:t>from </a:t>
            </a:r>
            <a:r>
              <a:rPr lang="en-US" sz="2000" b="1" dirty="0" err="1"/>
              <a:t>sklearn.metrics</a:t>
            </a:r>
            <a:r>
              <a:rPr lang="en-US" sz="2000" b="1" dirty="0"/>
              <a:t> import </a:t>
            </a:r>
            <a:r>
              <a:rPr lang="en-US" sz="2000" b="1" dirty="0" err="1"/>
              <a:t>confusion_matrix</a:t>
            </a:r>
            <a:r>
              <a:rPr lang="en-US" sz="2000" b="1" dirty="0"/>
              <a:t>, </a:t>
            </a:r>
            <a:r>
              <a:rPr lang="en-US" sz="2000" b="1" dirty="0" err="1"/>
              <a:t>classification_report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import </a:t>
            </a:r>
            <a:r>
              <a:rPr lang="en-US" sz="2000" b="1" dirty="0" err="1"/>
              <a:t>tensorflow</a:t>
            </a:r>
            <a:r>
              <a:rPr lang="en-US" sz="2000" b="1" dirty="0"/>
              <a:t> as </a:t>
            </a:r>
            <a:r>
              <a:rPr lang="en-US" sz="2000" b="1" dirty="0" err="1"/>
              <a:t>tf</a:t>
            </a:r>
            <a:endParaRPr lang="en-US" sz="2000" b="1" dirty="0"/>
          </a:p>
          <a:p>
            <a:r>
              <a:rPr lang="en-US" sz="2000" b="1" dirty="0"/>
              <a:t>from </a:t>
            </a:r>
            <a:r>
              <a:rPr lang="en-US" sz="2000" b="1" dirty="0" err="1"/>
              <a:t>tensorflow</a:t>
            </a:r>
            <a:r>
              <a:rPr lang="en-US" sz="2000" b="1" dirty="0"/>
              <a:t> import </a:t>
            </a:r>
            <a:r>
              <a:rPr lang="en-US" sz="2000" b="1" dirty="0" err="1"/>
              <a:t>keras</a:t>
            </a:r>
            <a:endParaRPr lang="en-US" sz="2000" b="1" dirty="0"/>
          </a:p>
          <a:p>
            <a:r>
              <a:rPr lang="en-US" sz="2000" b="1" dirty="0"/>
              <a:t>from </a:t>
            </a:r>
            <a:r>
              <a:rPr lang="en-US" sz="2000" b="1" dirty="0" err="1"/>
              <a:t>tensorflow.keras.models</a:t>
            </a:r>
            <a:r>
              <a:rPr lang="en-US" sz="2000" b="1" dirty="0"/>
              <a:t> import Sequential</a:t>
            </a:r>
          </a:p>
          <a:p>
            <a:r>
              <a:rPr lang="en-US" sz="2000" b="1" dirty="0"/>
              <a:t>from </a:t>
            </a:r>
            <a:r>
              <a:rPr lang="en-US" sz="2000" b="1" dirty="0" err="1"/>
              <a:t>tensorflow.keras.layers</a:t>
            </a:r>
            <a:r>
              <a:rPr lang="en-US" sz="2000" b="1" dirty="0"/>
              <a:t> import Conv2D , MaxPooling2D , Flatten , Activation , Dense , Dropout , </a:t>
            </a:r>
            <a:r>
              <a:rPr lang="en-US" sz="2000" b="1" dirty="0" err="1"/>
              <a:t>BatchNormalization</a:t>
            </a:r>
            <a:endParaRPr lang="en-US" sz="2000" b="1" dirty="0"/>
          </a:p>
          <a:p>
            <a:r>
              <a:rPr lang="en-US" sz="2000" b="1" dirty="0"/>
              <a:t>from </a:t>
            </a:r>
            <a:r>
              <a:rPr lang="en-US" sz="2000" b="1" dirty="0" err="1"/>
              <a:t>tensorflow.keras.preprocessing.image</a:t>
            </a:r>
            <a:r>
              <a:rPr lang="en-US" sz="2000" b="1" dirty="0"/>
              <a:t> import </a:t>
            </a:r>
            <a:r>
              <a:rPr lang="en-US" sz="2000" b="1" dirty="0" err="1"/>
              <a:t>ImageDataGenerator</a:t>
            </a:r>
            <a:endParaRPr lang="en-US" sz="2000" b="1" dirty="0"/>
          </a:p>
          <a:p>
            <a:r>
              <a:rPr lang="en-US" sz="2000" b="1" dirty="0"/>
              <a:t>from </a:t>
            </a:r>
            <a:r>
              <a:rPr lang="en-US" sz="2000" b="1" dirty="0" err="1"/>
              <a:t>tensorflow.keras.optimizers</a:t>
            </a:r>
            <a:r>
              <a:rPr lang="en-US" sz="2000" b="1" dirty="0"/>
              <a:t> import Adam, </a:t>
            </a:r>
            <a:r>
              <a:rPr lang="en-US" sz="2000" b="1" dirty="0" err="1"/>
              <a:t>Adamax</a:t>
            </a:r>
            <a:endParaRPr lang="en-US" sz="2000" b="1" dirty="0"/>
          </a:p>
          <a:p>
            <a:r>
              <a:rPr lang="en-US" sz="2000" b="1" dirty="0"/>
              <a:t>from </a:t>
            </a:r>
            <a:r>
              <a:rPr lang="en-US" sz="2000" b="1" dirty="0" err="1"/>
              <a:t>tensorflow.keras</a:t>
            </a:r>
            <a:r>
              <a:rPr lang="en-US" sz="2000" b="1" dirty="0"/>
              <a:t> import </a:t>
            </a:r>
            <a:r>
              <a:rPr lang="en-US" sz="2000" b="1" dirty="0" err="1"/>
              <a:t>regularizers</a:t>
            </a:r>
            <a:endParaRPr lang="en-US" sz="2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FB95BE-3C92-9680-A84D-251F2FB43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884499"/>
              </p:ext>
            </p:extLst>
          </p:nvPr>
        </p:nvGraphicFramePr>
        <p:xfrm>
          <a:off x="10744200" y="1638300"/>
          <a:ext cx="6781800" cy="8576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0900">
                  <a:extLst>
                    <a:ext uri="{9D8B030D-6E8A-4147-A177-3AD203B41FA5}">
                      <a16:colId xmlns:a16="http://schemas.microsoft.com/office/drawing/2014/main" val="1494250895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731931491"/>
                    </a:ext>
                  </a:extLst>
                </a:gridCol>
              </a:tblGrid>
              <a:tr h="996259">
                <a:tc>
                  <a:txBody>
                    <a:bodyPr/>
                    <a:lstStyle/>
                    <a:p>
                      <a:r>
                        <a:rPr lang="en-US" sz="3200" dirty="0"/>
                        <a:t>Library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Usage</a:t>
                      </a:r>
                    </a:p>
                  </a:txBody>
                  <a:tcPr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775015"/>
                  </a:ext>
                </a:extLst>
              </a:tr>
              <a:tr h="996259">
                <a:tc>
                  <a:txBody>
                    <a:bodyPr/>
                    <a:lstStyle/>
                    <a:p>
                      <a:r>
                        <a:rPr lang="en-US" sz="3200" dirty="0" err="1"/>
                        <a:t>os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Provides a host of functions allowing interaction with the operating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585992"/>
                  </a:ext>
                </a:extLst>
              </a:tr>
              <a:tr h="996259">
                <a:tc>
                  <a:txBody>
                    <a:bodyPr/>
                    <a:lstStyle/>
                    <a:p>
                      <a:r>
                        <a:rPr lang="en-US" sz="3200" dirty="0" err="1"/>
                        <a:t>itertools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Provides various functions for creating and manipulating iterators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799491"/>
                  </a:ext>
                </a:extLst>
              </a:tr>
              <a:tr h="996259">
                <a:tc>
                  <a:txBody>
                    <a:bodyPr/>
                    <a:lstStyle/>
                    <a:p>
                      <a:r>
                        <a:rPr lang="en-US" sz="3200" dirty="0" err="1"/>
                        <a:t>pathlib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Provides an object-oriented interface for working with file paths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738004"/>
                  </a:ext>
                </a:extLst>
              </a:tr>
              <a:tr h="996259">
                <a:tc>
                  <a:txBody>
                    <a:bodyPr/>
                    <a:lstStyle/>
                    <a:p>
                      <a:r>
                        <a:rPr lang="en-US" sz="3200" dirty="0"/>
                        <a:t>cv2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Uses include image loading, display, manipulation and filtering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659521"/>
                  </a:ext>
                </a:extLst>
              </a:tr>
              <a:tr h="996259">
                <a:tc>
                  <a:txBody>
                    <a:bodyPr/>
                    <a:lstStyle/>
                    <a:p>
                      <a:r>
                        <a:rPr lang="en-US" sz="3200" dirty="0" err="1"/>
                        <a:t>numpy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Performs a wide variety of mathematical operations on arrays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03527"/>
                  </a:ext>
                </a:extLst>
              </a:tr>
              <a:tr h="996259">
                <a:tc>
                  <a:txBody>
                    <a:bodyPr/>
                    <a:lstStyle/>
                    <a:p>
                      <a:r>
                        <a:rPr lang="en-US" sz="3200" dirty="0"/>
                        <a:t>Pandas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Used for working with data 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440601"/>
                  </a:ext>
                </a:extLst>
              </a:tr>
              <a:tr h="996259">
                <a:tc>
                  <a:txBody>
                    <a:bodyPr/>
                    <a:lstStyle/>
                    <a:p>
                      <a:r>
                        <a:rPr lang="en-US" sz="3200" dirty="0" err="1"/>
                        <a:t>Tensorflow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Creates dataflow graphs that describes how data moves through a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72730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F53041-51D5-D9EB-BA46-E3134DB651C0}"/>
              </a:ext>
            </a:extLst>
          </p:cNvPr>
          <p:cNvSpPr/>
          <p:nvPr/>
        </p:nvSpPr>
        <p:spPr>
          <a:xfrm>
            <a:off x="762000" y="1759773"/>
            <a:ext cx="9753600" cy="81534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1F1F1F"/>
              </a:solidFill>
              <a:latin typeface="ElsevierGulliv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95350"/>
            <a:ext cx="17373600" cy="1415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000000"/>
                </a:solidFill>
                <a:latin typeface="Cambria" panose="02040503050406030204" pitchFamily="18" charset="0"/>
              </a:rPr>
              <a:t>Model – Layer – Fine tuning parameters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8EE43-B8D7-204B-0B97-152DC013526E}"/>
              </a:ext>
            </a:extLst>
          </p:cNvPr>
          <p:cNvSpPr txBox="1"/>
          <p:nvPr/>
        </p:nvSpPr>
        <p:spPr>
          <a:xfrm>
            <a:off x="1031624" y="3431381"/>
            <a:ext cx="167229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img_size</a:t>
            </a:r>
            <a:r>
              <a:rPr lang="en-US" b="1" dirty="0"/>
              <a:t> = (224, 224)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img_shape</a:t>
            </a:r>
            <a:r>
              <a:rPr lang="en-US" b="1" dirty="0"/>
              <a:t> = (</a:t>
            </a:r>
            <a:r>
              <a:rPr lang="en-US" b="1" dirty="0" err="1"/>
              <a:t>img_size</a:t>
            </a:r>
            <a:r>
              <a:rPr lang="en-US" b="1" dirty="0"/>
              <a:t>[0] , </a:t>
            </a:r>
            <a:r>
              <a:rPr lang="en-US" b="1" dirty="0" err="1"/>
              <a:t>img_size</a:t>
            </a:r>
            <a:r>
              <a:rPr lang="en-US" b="1" dirty="0"/>
              <a:t>[1] , 3)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num_class</a:t>
            </a:r>
            <a:r>
              <a:rPr lang="en-US" b="1" dirty="0"/>
              <a:t> = </a:t>
            </a:r>
            <a:r>
              <a:rPr lang="en-US" b="1" dirty="0" err="1"/>
              <a:t>len</a:t>
            </a:r>
            <a:r>
              <a:rPr lang="en-US" b="1" dirty="0"/>
              <a:t>(classes)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base_model</a:t>
            </a:r>
            <a:r>
              <a:rPr lang="en-US" b="1" dirty="0"/>
              <a:t> = tf.keras.applications.efficientnet.EfficientNetB3(</a:t>
            </a:r>
            <a:r>
              <a:rPr lang="en-US" b="1" dirty="0" err="1"/>
              <a:t>include_top</a:t>
            </a:r>
            <a:r>
              <a:rPr lang="en-US" b="1" dirty="0"/>
              <a:t> = False , weights = '</a:t>
            </a:r>
            <a:r>
              <a:rPr lang="en-US" b="1" dirty="0" err="1"/>
              <a:t>imagenet</a:t>
            </a:r>
            <a:r>
              <a:rPr lang="en-US" b="1" dirty="0"/>
              <a:t>',</a:t>
            </a:r>
            <a:r>
              <a:rPr lang="en-US" b="1" dirty="0" err="1"/>
              <a:t>input_shape</a:t>
            </a:r>
            <a:r>
              <a:rPr lang="en-US" b="1" dirty="0"/>
              <a:t> = </a:t>
            </a:r>
            <a:r>
              <a:rPr lang="en-US" b="1" dirty="0" err="1"/>
              <a:t>img_shape</a:t>
            </a:r>
            <a:r>
              <a:rPr lang="en-US" b="1" dirty="0"/>
              <a:t>, pooling= 'max’)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model = Sequential([   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                     </a:t>
            </a:r>
            <a:r>
              <a:rPr lang="en-US" b="1" dirty="0" err="1"/>
              <a:t>base_model</a:t>
            </a:r>
            <a:r>
              <a:rPr lang="en-US" b="1" dirty="0"/>
              <a:t>,   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                     </a:t>
            </a:r>
            <a:r>
              <a:rPr lang="en-US" b="1" dirty="0" err="1"/>
              <a:t>BatchNormalization</a:t>
            </a:r>
            <a:r>
              <a:rPr lang="en-US" b="1" dirty="0"/>
              <a:t>(axis= -1 , momentum= 0.99 , epsilon= 0.001),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                     Dense(256, </a:t>
            </a:r>
            <a:r>
              <a:rPr lang="en-US" b="1" dirty="0" err="1"/>
              <a:t>kernel_regularizer</a:t>
            </a:r>
            <a:r>
              <a:rPr lang="en-US" b="1" dirty="0"/>
              <a:t> = regularizers.l2(l= 0.016) , </a:t>
            </a:r>
            <a:r>
              <a:rPr lang="en-US" b="1" dirty="0" err="1"/>
              <a:t>activity_regularizer</a:t>
            </a:r>
            <a:r>
              <a:rPr lang="en-US" b="1" dirty="0"/>
              <a:t> = regularizers.l1(0.006),</a:t>
            </a:r>
            <a:r>
              <a:rPr lang="en-US" b="1" dirty="0" err="1"/>
              <a:t>bias_regularizer</a:t>
            </a:r>
            <a:r>
              <a:rPr lang="en-US" b="1" dirty="0"/>
              <a:t>= regularizers.l1(0.006) , activation = '</a:t>
            </a:r>
            <a:r>
              <a:rPr lang="en-US" b="1" dirty="0" err="1"/>
              <a:t>relu</a:t>
            </a:r>
            <a:r>
              <a:rPr lang="en-US" b="1" dirty="0"/>
              <a:t>’),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                     Dropout(rate= 0.4 , seed = 75),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                     Dense(</a:t>
            </a:r>
            <a:r>
              <a:rPr lang="en-US" b="1" dirty="0" err="1"/>
              <a:t>num_class</a:t>
            </a:r>
            <a:r>
              <a:rPr lang="en-US" b="1" dirty="0"/>
              <a:t> , activation = '</a:t>
            </a:r>
            <a:r>
              <a:rPr lang="en-US" b="1" dirty="0" err="1"/>
              <a:t>softmax</a:t>
            </a:r>
            <a:r>
              <a:rPr lang="en-US" b="1" dirty="0"/>
              <a:t>’)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])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model.compile</a:t>
            </a:r>
            <a:r>
              <a:rPr lang="en-US" b="1" dirty="0"/>
              <a:t>(</a:t>
            </a:r>
            <a:r>
              <a:rPr lang="en-US" b="1" dirty="0" err="1"/>
              <a:t>Adamax</a:t>
            </a:r>
            <a:r>
              <a:rPr lang="en-US" b="1" dirty="0"/>
              <a:t>(</a:t>
            </a:r>
            <a:r>
              <a:rPr lang="en-US" b="1" dirty="0" err="1"/>
              <a:t>learning_rate</a:t>
            </a:r>
            <a:r>
              <a:rPr lang="en-US" b="1" dirty="0"/>
              <a:t> = 0.0001) , loss = '</a:t>
            </a:r>
            <a:r>
              <a:rPr lang="en-US" b="1" dirty="0" err="1"/>
              <a:t>categorical_crossentropy</a:t>
            </a:r>
            <a:r>
              <a:rPr lang="en-US" b="1" dirty="0"/>
              <a:t>', metrics = ['accuracy’])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b="1" dirty="0" err="1"/>
              <a:t>model.summary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ACF8944A-66AC-052B-D316-A5BECC49E6B3}"/>
              </a:ext>
            </a:extLst>
          </p:cNvPr>
          <p:cNvSpPr/>
          <p:nvPr/>
        </p:nvSpPr>
        <p:spPr>
          <a:xfrm>
            <a:off x="685800" y="3238500"/>
            <a:ext cx="16916400" cy="412271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1F1F1F"/>
              </a:solidFill>
              <a:latin typeface="ElsevierGulliver"/>
            </a:endParaRPr>
          </a:p>
        </p:txBody>
      </p:sp>
    </p:spTree>
    <p:extLst>
      <p:ext uri="{BB962C8B-B14F-4D97-AF65-F5344CB8AC3E}">
        <p14:creationId xmlns:p14="http://schemas.microsoft.com/office/powerpoint/2010/main" val="324644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95350"/>
            <a:ext cx="17373600" cy="1415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5400" b="1" dirty="0">
                <a:solidFill>
                  <a:srgbClr val="000000"/>
                </a:solidFill>
                <a:latin typeface="Cambria" panose="02040503050406030204" pitchFamily="18" charset="0"/>
              </a:rPr>
              <a:t>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9FE08-5D5B-8006-952E-849B704E7380}"/>
              </a:ext>
            </a:extLst>
          </p:cNvPr>
          <p:cNvSpPr txBox="1"/>
          <p:nvPr/>
        </p:nvSpPr>
        <p:spPr>
          <a:xfrm>
            <a:off x="1483758" y="4762500"/>
            <a:ext cx="128235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Epochs = 10</a:t>
            </a:r>
          </a:p>
          <a:p>
            <a:r>
              <a:rPr lang="en-US" b="1" dirty="0"/>
              <a:t>history = </a:t>
            </a:r>
            <a:r>
              <a:rPr lang="en-US" b="1" dirty="0" err="1"/>
              <a:t>model.fit</a:t>
            </a:r>
            <a:r>
              <a:rPr lang="en-US" b="1" dirty="0"/>
              <a:t>(x= </a:t>
            </a:r>
            <a:r>
              <a:rPr lang="en-US" b="1" dirty="0" err="1"/>
              <a:t>train_gen</a:t>
            </a:r>
            <a:r>
              <a:rPr lang="en-US" b="1" dirty="0"/>
              <a:t> , epochs = Epochs, verbose = 1, </a:t>
            </a:r>
            <a:r>
              <a:rPr lang="en-US" b="1" dirty="0" err="1"/>
              <a:t>validation_data</a:t>
            </a:r>
            <a:r>
              <a:rPr lang="en-US" b="1" dirty="0"/>
              <a:t> = </a:t>
            </a:r>
            <a:r>
              <a:rPr lang="en-US" b="1" dirty="0" err="1"/>
              <a:t>valid_gen,validation_steps</a:t>
            </a:r>
            <a:r>
              <a:rPr lang="en-US" b="1" dirty="0"/>
              <a:t> = None , shuffle = False)</a:t>
            </a:r>
          </a:p>
          <a:p>
            <a:r>
              <a:rPr lang="en-US" b="1" dirty="0"/>
              <a:t>model = </a:t>
            </a:r>
            <a:r>
              <a:rPr lang="en-US" b="1" dirty="0" err="1"/>
              <a:t>keras.saving.load_model</a:t>
            </a:r>
            <a:r>
              <a:rPr lang="en-US" b="1" dirty="0"/>
              <a:t>('</a:t>
            </a:r>
            <a:r>
              <a:rPr lang="en-US" b="1" dirty="0" err="1"/>
              <a:t>model.keras</a:t>
            </a:r>
            <a:r>
              <a:rPr lang="en-US" b="1" dirty="0"/>
              <a:t>’)</a:t>
            </a:r>
          </a:p>
          <a:p>
            <a:endParaRPr lang="en-US" b="1" dirty="0"/>
          </a:p>
          <a:p>
            <a:r>
              <a:rPr lang="en-US" b="1" dirty="0"/>
              <a:t>preds = </a:t>
            </a:r>
            <a:r>
              <a:rPr lang="en-US" b="1" dirty="0" err="1"/>
              <a:t>model.predict_generator</a:t>
            </a:r>
            <a:r>
              <a:rPr lang="en-US" b="1" dirty="0"/>
              <a:t>(</a:t>
            </a:r>
            <a:r>
              <a:rPr lang="en-US" b="1" dirty="0" err="1"/>
              <a:t>test_gen</a:t>
            </a:r>
            <a:r>
              <a:rPr lang="en-US" b="1" dirty="0"/>
              <a:t>)</a:t>
            </a:r>
          </a:p>
          <a:p>
            <a:r>
              <a:rPr lang="en-US" b="1" dirty="0" err="1"/>
              <a:t>y_pred</a:t>
            </a:r>
            <a:r>
              <a:rPr lang="en-US" b="1" dirty="0"/>
              <a:t> = </a:t>
            </a:r>
            <a:r>
              <a:rPr lang="en-US" b="1" dirty="0" err="1"/>
              <a:t>np.argmax</a:t>
            </a:r>
            <a:r>
              <a:rPr lang="en-US" b="1" dirty="0"/>
              <a:t>(preds , axis = 1)</a:t>
            </a:r>
          </a:p>
          <a:p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D9746D7-5890-C74C-3921-BD13AAF8454E}"/>
              </a:ext>
            </a:extLst>
          </p:cNvPr>
          <p:cNvSpPr/>
          <p:nvPr/>
        </p:nvSpPr>
        <p:spPr>
          <a:xfrm>
            <a:off x="609600" y="4152900"/>
            <a:ext cx="15087600" cy="29718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1F1F1F"/>
              </a:solidFill>
              <a:latin typeface="ElsevierGulliver"/>
            </a:endParaRPr>
          </a:p>
        </p:txBody>
      </p:sp>
    </p:spTree>
    <p:extLst>
      <p:ext uri="{BB962C8B-B14F-4D97-AF65-F5344CB8AC3E}">
        <p14:creationId xmlns:p14="http://schemas.microsoft.com/office/powerpoint/2010/main" val="480941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1336</Words>
  <Application>Microsoft Office PowerPoint</Application>
  <PresentationFormat>Custom</PresentationFormat>
  <Paragraphs>148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Cambria</vt:lpstr>
      <vt:lpstr>PlusJakartaSans</vt:lpstr>
      <vt:lpstr>Georgia Pro</vt:lpstr>
      <vt:lpstr>ElsevierGulliver</vt:lpstr>
      <vt:lpstr>Lab Grotesque</vt:lpstr>
      <vt:lpstr>Fraunces</vt:lpstr>
      <vt:lpstr>Georgia</vt:lpstr>
      <vt:lpstr>Calibri</vt:lpstr>
      <vt:lpstr>Clear Sans</vt:lpstr>
      <vt:lpstr>Clear Sans Bold</vt:lpstr>
      <vt:lpstr>Segoe UI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Pneumonia in the Lungs</dc:title>
  <cp:lastModifiedBy>Shiva Sundaram</cp:lastModifiedBy>
  <cp:revision>10</cp:revision>
  <dcterms:created xsi:type="dcterms:W3CDTF">2006-08-16T00:00:00Z</dcterms:created>
  <dcterms:modified xsi:type="dcterms:W3CDTF">2024-03-01T16:23:34Z</dcterms:modified>
  <dc:identifier>DAF9_i2QdWo</dc:identifier>
</cp:coreProperties>
</file>